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550" autoAdjust="0"/>
  </p:normalViewPr>
  <p:slideViewPr>
    <p:cSldViewPr>
      <p:cViewPr varScale="1">
        <p:scale>
          <a:sx n="59" d="100"/>
          <a:sy n="59" d="100"/>
        </p:scale>
        <p:origin x="150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86C0DF-BB82-4BD1-901B-52F7C958ABA0}" type="datetimeFigureOut">
              <a:rPr lang="en-US" smtClean="0"/>
              <a:t>9/11/2020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4C2F1D-C0C8-4A42-8975-28154F13E510}" type="slidenum">
              <a:rPr lang="en-US" smtClean="0"/>
              <a:t>‹#›</a:t>
            </a:fld>
            <a:endParaRPr lang="en-US"/>
          </a:p>
        </p:txBody>
      </p:sp>
    </p:spTree>
    <p:extLst>
      <p:ext uri="{BB962C8B-B14F-4D97-AF65-F5344CB8AC3E}">
        <p14:creationId xmlns:p14="http://schemas.microsoft.com/office/powerpoint/2010/main" val="397960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coronavirus disease has proven that human set systems of governance, surveillance and medical research can crash leaving humanity to scathing diseases and brutal pandemics. Whereas the whole world has suffered in the face of the COVID-19 pandemic, United States businesses and their personnel have borne undetermined effects of the pandemic. United States labor systems have been on the forefront in providing benchmarks of lucid employment opportunities for the ever-increasing immigrants and domestic employees as well. But due to the virus proliferation in United States, the conception</a:t>
            </a:r>
            <a:r>
              <a:rPr lang="en-US" baseline="0" dirty="0"/>
              <a:t> is fast changing. Employees have lost their jobs and incomes in many business sectors including hospitality and entertainment, health and insurance, manufacturing industries and transport. Undeniably, the COVID-19 effects to American Businesses and their employees are unprecedented.</a:t>
            </a:r>
            <a:endParaRPr lang="en-US" dirty="0"/>
          </a:p>
        </p:txBody>
      </p:sp>
      <p:sp>
        <p:nvSpPr>
          <p:cNvPr id="4" name="Slide Number Placeholder 3"/>
          <p:cNvSpPr>
            <a:spLocks noGrp="1"/>
          </p:cNvSpPr>
          <p:nvPr>
            <p:ph type="sldNum" sz="quarter" idx="10"/>
          </p:nvPr>
        </p:nvSpPr>
        <p:spPr/>
        <p:txBody>
          <a:bodyPr/>
          <a:lstStyle/>
          <a:p>
            <a:fld id="{C14C2F1D-C0C8-4A42-8975-28154F13E510}" type="slidenum">
              <a:rPr lang="en-US" smtClean="0"/>
              <a:t>2</a:t>
            </a:fld>
            <a:endParaRPr lang="en-US"/>
          </a:p>
        </p:txBody>
      </p:sp>
    </p:spTree>
    <p:extLst>
      <p:ext uri="{BB962C8B-B14F-4D97-AF65-F5344CB8AC3E}">
        <p14:creationId xmlns:p14="http://schemas.microsoft.com/office/powerpoint/2010/main" val="726806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industries that create employment opportunities as listed on the slide</a:t>
            </a:r>
            <a:r>
              <a:rPr lang="en-US" baseline="0" dirty="0"/>
              <a:t> have come to halt their business practices owing to the colossal effects brought by COVID-19. United States’ businesses are philosophically capitalistic in the way of doing operations and ownership (</a:t>
            </a:r>
            <a:r>
              <a:rPr lang="en-US" baseline="0" dirty="0" err="1"/>
              <a:t>Fernandes</a:t>
            </a:r>
            <a:r>
              <a:rPr lang="en-US" baseline="0" dirty="0"/>
              <a:t>, 2020). The businesses herein encompass range of employment opportunities offered by private health sector, private hospitality and tourism companies, insurance, transport and so much more. Comparatively, all of these sectors have been overwhelmed by the magnitude of the disease (</a:t>
            </a:r>
            <a:r>
              <a:rPr lang="en-US" baseline="0" dirty="0" err="1"/>
              <a:t>Donthu</a:t>
            </a:r>
            <a:r>
              <a:rPr lang="en-US" baseline="0" dirty="0"/>
              <a:t> &amp; </a:t>
            </a:r>
            <a:r>
              <a:rPr lang="en-US" baseline="0" dirty="0" err="1"/>
              <a:t>Gustafsson</a:t>
            </a:r>
            <a:r>
              <a:rPr lang="en-US" baseline="0" dirty="0"/>
              <a:t>, 2020). In summary, they have suffered financial loses and their employees have been reduced to brinks of poverty. Former employees have delayed in mortgage payments and loans interests have skyrocketed.   </a:t>
            </a:r>
            <a:endParaRPr lang="en-US" dirty="0"/>
          </a:p>
        </p:txBody>
      </p:sp>
      <p:sp>
        <p:nvSpPr>
          <p:cNvPr id="4" name="Slide Number Placeholder 3"/>
          <p:cNvSpPr>
            <a:spLocks noGrp="1"/>
          </p:cNvSpPr>
          <p:nvPr>
            <p:ph type="sldNum" sz="quarter" idx="10"/>
          </p:nvPr>
        </p:nvSpPr>
        <p:spPr/>
        <p:txBody>
          <a:bodyPr/>
          <a:lstStyle/>
          <a:p>
            <a:fld id="{C14C2F1D-C0C8-4A42-8975-28154F13E510}" type="slidenum">
              <a:rPr lang="en-US" smtClean="0"/>
              <a:t>3</a:t>
            </a:fld>
            <a:endParaRPr lang="en-US"/>
          </a:p>
        </p:txBody>
      </p:sp>
    </p:spTree>
    <p:extLst>
      <p:ext uri="{BB962C8B-B14F-4D97-AF65-F5344CB8AC3E}">
        <p14:creationId xmlns:p14="http://schemas.microsoft.com/office/powerpoint/2010/main" val="2349908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Hotels, bars and restaurants have repeatedly hired the highest number of unskilled employees some of whom are part time college students (Moon, 2020). Based on fears of community spread, hospitality revenue earning from events, conferences and intergovernmental conventions, and sports leagues have had to be postponed or cancelled altogether. Also,</a:t>
            </a:r>
            <a:r>
              <a:rPr lang="en-US" baseline="0" dirty="0"/>
              <a:t> entertainment industry has largely been termed as the leading employment sector for talent or art related businesses. With the states and governments ban on social gatherings and social distance philosophy gaining momentum, most musicians, disco jokers, movie theatres and film industry came under unemployment and opportunity deprivation since the pandemic arrived in United States (Moon, 2020). Many business activities that were previously carried out by these celebrities have been being transmitted virtually on live streaming media outlets. This is an indication of career retrenchment that was never predetermined before the COVID-19. </a:t>
            </a:r>
            <a:endParaRPr lang="en-US" dirty="0"/>
          </a:p>
        </p:txBody>
      </p:sp>
      <p:sp>
        <p:nvSpPr>
          <p:cNvPr id="4" name="Slide Number Placeholder 3"/>
          <p:cNvSpPr>
            <a:spLocks noGrp="1"/>
          </p:cNvSpPr>
          <p:nvPr>
            <p:ph type="sldNum" sz="quarter" idx="10"/>
          </p:nvPr>
        </p:nvSpPr>
        <p:spPr/>
        <p:txBody>
          <a:bodyPr/>
          <a:lstStyle/>
          <a:p>
            <a:fld id="{C14C2F1D-C0C8-4A42-8975-28154F13E510}" type="slidenum">
              <a:rPr lang="en-US" smtClean="0"/>
              <a:t>4</a:t>
            </a:fld>
            <a:endParaRPr lang="en-US"/>
          </a:p>
        </p:txBody>
      </p:sp>
    </p:spTree>
    <p:extLst>
      <p:ext uri="{BB962C8B-B14F-4D97-AF65-F5344CB8AC3E}">
        <p14:creationId xmlns:p14="http://schemas.microsoft.com/office/powerpoint/2010/main" val="1599709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extreme waves of the</a:t>
            </a:r>
            <a:r>
              <a:rPr lang="en-US" baseline="0" dirty="0"/>
              <a:t> viral</a:t>
            </a:r>
            <a:r>
              <a:rPr lang="en-US" dirty="0"/>
              <a:t> infection invaded even the elderly population who are on finest medication and required frequent checkups, they could not be spared or supported by their</a:t>
            </a:r>
            <a:r>
              <a:rPr lang="en-US" baseline="0" dirty="0"/>
              <a:t> insurance covers. M</a:t>
            </a:r>
            <a:r>
              <a:rPr lang="en-US" dirty="0"/>
              <a:t>ajority of insurance workers still cannot explain why they cannot live up to the client’s expectations as evidenced</a:t>
            </a:r>
            <a:r>
              <a:rPr lang="en-US" baseline="0" dirty="0"/>
              <a:t> by viral infection </a:t>
            </a:r>
            <a:r>
              <a:rPr lang="en-US" dirty="0"/>
              <a:t>(</a:t>
            </a:r>
            <a:r>
              <a:rPr lang="en-US" dirty="0" err="1"/>
              <a:t>Donthu</a:t>
            </a:r>
            <a:r>
              <a:rPr lang="en-US" baseline="0" dirty="0"/>
              <a:t> </a:t>
            </a:r>
            <a:r>
              <a:rPr lang="en-US" dirty="0"/>
              <a:t>&amp; </a:t>
            </a:r>
            <a:r>
              <a:rPr lang="en-US" dirty="0" err="1"/>
              <a:t>Gustafsson</a:t>
            </a:r>
            <a:r>
              <a:rPr lang="en-US" dirty="0"/>
              <a:t>, 2020). Also, for insurers, the implications of the disease together with constant drive</a:t>
            </a:r>
            <a:r>
              <a:rPr lang="en-US" baseline="0" dirty="0"/>
              <a:t> in</a:t>
            </a:r>
            <a:r>
              <a:rPr lang="en-US" dirty="0"/>
              <a:t> low interest rates and increased debt margins brought undetermined neglect in issuance of insurance services to the overwhelmed entity and its</a:t>
            </a:r>
            <a:r>
              <a:rPr lang="en-US" baseline="0" dirty="0"/>
              <a:t> subscribers</a:t>
            </a:r>
            <a:r>
              <a:rPr lang="en-US" dirty="0"/>
              <a:t>. Similarly, many industrial employments are on-site and cannot be carried out virtually, for this reason the employees from the sector suffer irredeemable financial effects (</a:t>
            </a:r>
            <a:r>
              <a:rPr lang="en-US" dirty="0" err="1"/>
              <a:t>Donthu</a:t>
            </a:r>
            <a:r>
              <a:rPr lang="en-US" dirty="0"/>
              <a:t> &amp; </a:t>
            </a:r>
            <a:r>
              <a:rPr lang="en-US" dirty="0" err="1"/>
              <a:t>Gustafsson</a:t>
            </a:r>
            <a:r>
              <a:rPr lang="en-US" dirty="0"/>
              <a:t>, 2020).  For instance, factories dealing in shoe manufacturing, timber processing, leather and general industries depend on employees to turn fine products from raw materials to customer desired products.</a:t>
            </a:r>
          </a:p>
        </p:txBody>
      </p:sp>
      <p:sp>
        <p:nvSpPr>
          <p:cNvPr id="4" name="Slide Number Placeholder 3"/>
          <p:cNvSpPr>
            <a:spLocks noGrp="1"/>
          </p:cNvSpPr>
          <p:nvPr>
            <p:ph type="sldNum" sz="quarter" idx="10"/>
          </p:nvPr>
        </p:nvSpPr>
        <p:spPr/>
        <p:txBody>
          <a:bodyPr/>
          <a:lstStyle/>
          <a:p>
            <a:fld id="{C14C2F1D-C0C8-4A42-8975-28154F13E510}" type="slidenum">
              <a:rPr lang="en-US" smtClean="0"/>
              <a:t>5</a:t>
            </a:fld>
            <a:endParaRPr lang="en-US"/>
          </a:p>
        </p:txBody>
      </p:sp>
    </p:spTree>
    <p:extLst>
      <p:ext uri="{BB962C8B-B14F-4D97-AF65-F5344CB8AC3E}">
        <p14:creationId xmlns:p14="http://schemas.microsoft.com/office/powerpoint/2010/main" val="2889854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COVID-19 has affected the social fabric of human practices and eventual collapse of the economic strengths of many businesses in United States. The unemployment ramifications of the pandemic have created a big gap in health, transport, hospitality and entertainment and manufacturing industries. Inherently, the businesses under these sectors have suffered operation shutdown and subsequent let off of employment. The employees on the other hand have had</a:t>
            </a:r>
            <a:r>
              <a:rPr lang="en-US" baseline="0" dirty="0"/>
              <a:t> to apply for unemployment benefits as the only sustaining source of livelihood. </a:t>
            </a:r>
            <a:r>
              <a:rPr lang="en-US" dirty="0"/>
              <a:t>Indeed, the COVID-19 effects to American Businesses and their employees have been unprecedented.</a:t>
            </a:r>
          </a:p>
        </p:txBody>
      </p:sp>
      <p:sp>
        <p:nvSpPr>
          <p:cNvPr id="4" name="Slide Number Placeholder 3"/>
          <p:cNvSpPr>
            <a:spLocks noGrp="1"/>
          </p:cNvSpPr>
          <p:nvPr>
            <p:ph type="sldNum" sz="quarter" idx="10"/>
          </p:nvPr>
        </p:nvSpPr>
        <p:spPr/>
        <p:txBody>
          <a:bodyPr/>
          <a:lstStyle/>
          <a:p>
            <a:fld id="{C14C2F1D-C0C8-4A42-8975-28154F13E510}" type="slidenum">
              <a:rPr lang="en-US" smtClean="0"/>
              <a:t>6</a:t>
            </a:fld>
            <a:endParaRPr lang="en-US"/>
          </a:p>
        </p:txBody>
      </p:sp>
    </p:spTree>
    <p:extLst>
      <p:ext uri="{BB962C8B-B14F-4D97-AF65-F5344CB8AC3E}">
        <p14:creationId xmlns:p14="http://schemas.microsoft.com/office/powerpoint/2010/main" val="1496074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4C2F1D-C0C8-4A42-8975-28154F13E510}" type="slidenum">
              <a:rPr lang="en-US" smtClean="0"/>
              <a:t>7</a:t>
            </a:fld>
            <a:endParaRPr lang="en-US"/>
          </a:p>
        </p:txBody>
      </p:sp>
    </p:spTree>
    <p:extLst>
      <p:ext uri="{BB962C8B-B14F-4D97-AF65-F5344CB8AC3E}">
        <p14:creationId xmlns:p14="http://schemas.microsoft.com/office/powerpoint/2010/main" val="1183158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38DEB159-2BBE-46DF-969E-84819D2DC5A5}" type="datetimeFigureOut">
              <a:rPr lang="en-US" smtClean="0"/>
              <a:t>9/11/2020</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1DD1F76D-9709-4870-BD3C-454D1C6D11E6}" type="slidenum">
              <a:rPr lang="en-US" smtClean="0"/>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314144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38DEB159-2BBE-46DF-969E-84819D2DC5A5}" type="datetimeFigureOut">
              <a:rPr lang="en-US" smtClean="0"/>
              <a:t>9/11/2020</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1010553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DEB159-2BBE-46DF-969E-84819D2DC5A5}"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891558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DEB159-2BBE-46DF-969E-84819D2DC5A5}" type="datetimeFigureOut">
              <a:rPr lang="en-US" smtClean="0"/>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4238495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DEB159-2BBE-46DF-969E-84819D2DC5A5}" type="datetimeFigureOut">
              <a:rPr lang="en-US" smtClean="0"/>
              <a:t>9/11/2020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3554161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DEB159-2BBE-46DF-969E-84819D2DC5A5}" type="datetimeFigureOut">
              <a:rPr lang="en-US" smtClean="0"/>
              <a:t>9/11/2020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3604963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DEB159-2BBE-46DF-969E-84819D2DC5A5}" type="datetimeFigureOut">
              <a:rPr lang="en-US" smtClean="0"/>
              <a:t>9/11/2020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94029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DEB159-2BBE-46DF-969E-84819D2DC5A5}" type="datetimeFigureOut">
              <a:rPr lang="en-US" smtClean="0"/>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3674803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DEB159-2BBE-46DF-969E-84819D2DC5A5}" type="datetimeFigureOut">
              <a:rPr lang="en-US" smtClean="0"/>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107453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DEB159-2BBE-46DF-969E-84819D2DC5A5}" type="datetimeFigureOut">
              <a:rPr lang="en-US" smtClean="0"/>
              <a:t>9/11/2020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1786020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DEB159-2BBE-46DF-969E-84819D2DC5A5}"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2913983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DEB159-2BBE-46DF-969E-84819D2DC5A5}"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786597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DEB159-2BBE-46DF-969E-84819D2DC5A5}"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4250957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DEB159-2BBE-46DF-969E-84819D2DC5A5}"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602795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DEB159-2BBE-46DF-969E-84819D2DC5A5}"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3044052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DEB159-2BBE-46DF-969E-84819D2DC5A5}"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81785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DEB159-2BBE-46DF-969E-84819D2DC5A5}" type="datetimeFigureOut">
              <a:rPr lang="en-US" smtClean="0"/>
              <a:t>9/11/2020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D1F76D-9709-4870-BD3C-454D1C6D11E6}" type="slidenum">
              <a:rPr lang="en-US" smtClean="0"/>
              <a:t>‹#›</a:t>
            </a:fld>
            <a:endParaRPr lang="en-US"/>
          </a:p>
        </p:txBody>
      </p:sp>
    </p:spTree>
    <p:extLst>
      <p:ext uri="{BB962C8B-B14F-4D97-AF65-F5344CB8AC3E}">
        <p14:creationId xmlns:p14="http://schemas.microsoft.com/office/powerpoint/2010/main" val="3155107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8DEB159-2BBE-46DF-969E-84819D2DC5A5}" type="datetimeFigureOut">
              <a:rPr lang="en-US" smtClean="0"/>
              <a:t>9/11/2020</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D1F76D-9709-4870-BD3C-454D1C6D11E6}" type="slidenum">
              <a:rPr lang="en-US" smtClean="0"/>
              <a:t>‹#›</a:t>
            </a:fld>
            <a:endParaRPr lang="en-US"/>
          </a:p>
        </p:txBody>
      </p:sp>
    </p:spTree>
    <p:extLst>
      <p:ext uri="{BB962C8B-B14F-4D97-AF65-F5344CB8AC3E}">
        <p14:creationId xmlns:p14="http://schemas.microsoft.com/office/powerpoint/2010/main" val="14007617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533400"/>
            <a:ext cx="6858000" cy="1905000"/>
          </a:xfrm>
        </p:spPr>
        <p:txBody>
          <a:bodyPr>
            <a:normAutofit fontScale="90000"/>
          </a:bodyPr>
          <a:lstStyle/>
          <a:p>
            <a:pPr algn="ctr"/>
            <a:br>
              <a:rPr lang="en-US" dirty="0"/>
            </a:br>
            <a:br>
              <a:rPr lang="en-US" dirty="0"/>
            </a:br>
            <a:r>
              <a:rPr lang="en-US" dirty="0"/>
              <a:t>CORONAVIRUS DISEASE 2019 (COVID-19)</a:t>
            </a:r>
          </a:p>
        </p:txBody>
      </p:sp>
      <p:sp>
        <p:nvSpPr>
          <p:cNvPr id="3" name="Subtitle 2"/>
          <p:cNvSpPr>
            <a:spLocks noGrp="1"/>
          </p:cNvSpPr>
          <p:nvPr>
            <p:ph type="subTitle" idx="1"/>
          </p:nvPr>
        </p:nvSpPr>
        <p:spPr>
          <a:xfrm>
            <a:off x="2362200" y="2895600"/>
            <a:ext cx="5762563" cy="1364531"/>
          </a:xfrm>
        </p:spPr>
        <p:txBody>
          <a:bodyPr>
            <a:normAutofit/>
          </a:bodyPr>
          <a:lstStyle/>
          <a:p>
            <a:pPr algn="ctr"/>
            <a:r>
              <a:rPr lang="en-US" sz="3200" b="1" dirty="0"/>
              <a:t>Student’s Name</a:t>
            </a:r>
          </a:p>
          <a:p>
            <a:pPr algn="ctr"/>
            <a:r>
              <a:rPr lang="en-US" sz="3200" b="1" dirty="0"/>
              <a:t>Institutional Affiliation</a:t>
            </a:r>
          </a:p>
        </p:txBody>
      </p:sp>
    </p:spTree>
    <p:extLst>
      <p:ext uri="{BB962C8B-B14F-4D97-AF65-F5344CB8AC3E}">
        <p14:creationId xmlns:p14="http://schemas.microsoft.com/office/powerpoint/2010/main" val="769237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304801"/>
            <a:ext cx="7704667" cy="838199"/>
          </a:xfrm>
        </p:spPr>
        <p:txBody>
          <a:bodyPr/>
          <a:lstStyle/>
          <a:p>
            <a:r>
              <a:rPr lang="en-US" b="1" u="sng" dirty="0"/>
              <a:t>Introduction</a:t>
            </a:r>
          </a:p>
        </p:txBody>
      </p:sp>
      <p:sp>
        <p:nvSpPr>
          <p:cNvPr id="3" name="Content Placeholder 2"/>
          <p:cNvSpPr>
            <a:spLocks noGrp="1"/>
          </p:cNvSpPr>
          <p:nvPr>
            <p:ph idx="1"/>
          </p:nvPr>
        </p:nvSpPr>
        <p:spPr>
          <a:xfrm>
            <a:off x="982133" y="1371600"/>
            <a:ext cx="7704667" cy="4628216"/>
          </a:xfrm>
        </p:spPr>
        <p:txBody>
          <a:bodyPr>
            <a:normAutofit/>
          </a:bodyPr>
          <a:lstStyle/>
          <a:p>
            <a:pPr>
              <a:buFont typeface="Wingdings" panose="05000000000000000000" pitchFamily="2" charset="2"/>
              <a:buChar char="§"/>
            </a:pPr>
            <a:r>
              <a:rPr lang="en-US" dirty="0"/>
              <a:t>The pandemic has proven that systems of governance, surveillance and medical research can crash. </a:t>
            </a:r>
          </a:p>
          <a:p>
            <a:pPr>
              <a:buFont typeface="Wingdings" panose="05000000000000000000" pitchFamily="2" charset="2"/>
              <a:buChar char="§"/>
            </a:pPr>
            <a:r>
              <a:rPr lang="en-US" dirty="0"/>
              <a:t>It has brought undetermined economic effects in employment sector such as manufacturing industries.</a:t>
            </a:r>
          </a:p>
          <a:p>
            <a:pPr>
              <a:buFont typeface="Wingdings" panose="05000000000000000000" pitchFamily="2" charset="2"/>
              <a:buChar char="§"/>
            </a:pPr>
            <a:r>
              <a:rPr lang="en-US" dirty="0"/>
              <a:t>A different view on prominent American employment systems is cropping. </a:t>
            </a:r>
          </a:p>
          <a:p>
            <a:pPr>
              <a:buFont typeface="Wingdings" panose="05000000000000000000" pitchFamily="2" charset="2"/>
              <a:buChar char="§"/>
            </a:pPr>
            <a:endParaRPr lang="en-US" dirty="0"/>
          </a:p>
          <a:p>
            <a:pPr>
              <a:buFont typeface="Wingdings" panose="05000000000000000000" pitchFamily="2" charset="2"/>
              <a:buChar char="§"/>
            </a:pPr>
            <a:r>
              <a:rPr lang="en-US" dirty="0"/>
              <a:t>Undeniably, the COVID-19 effects to American Businesses and their employees are unprecedented.</a:t>
            </a:r>
          </a:p>
        </p:txBody>
      </p:sp>
    </p:spTree>
    <p:extLst>
      <p:ext uri="{BB962C8B-B14F-4D97-AF65-F5344CB8AC3E}">
        <p14:creationId xmlns:p14="http://schemas.microsoft.com/office/powerpoint/2010/main" val="3072763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33400"/>
            <a:ext cx="7620000" cy="1143000"/>
          </a:xfrm>
        </p:spPr>
        <p:txBody>
          <a:bodyPr>
            <a:normAutofit fontScale="90000"/>
          </a:bodyPr>
          <a:lstStyle/>
          <a:p>
            <a:r>
              <a:rPr lang="en-US" dirty="0"/>
              <a:t>Effects of COVID-19 on American Businesses and Their Employees</a:t>
            </a:r>
          </a:p>
        </p:txBody>
      </p:sp>
      <p:sp>
        <p:nvSpPr>
          <p:cNvPr id="3" name="Content Placeholder 2"/>
          <p:cNvSpPr>
            <a:spLocks noGrp="1"/>
          </p:cNvSpPr>
          <p:nvPr>
            <p:ph idx="1"/>
          </p:nvPr>
        </p:nvSpPr>
        <p:spPr>
          <a:xfrm>
            <a:off x="1295400" y="2057400"/>
            <a:ext cx="7391400" cy="4525963"/>
          </a:xfrm>
        </p:spPr>
        <p:txBody>
          <a:bodyPr>
            <a:normAutofit/>
          </a:bodyPr>
          <a:lstStyle/>
          <a:p>
            <a:pPr>
              <a:buFont typeface="Wingdings" pitchFamily="2" charset="2"/>
              <a:buChar char="v"/>
            </a:pPr>
            <a:r>
              <a:rPr lang="en-US" dirty="0"/>
              <a:t>Effects of COVID-19 on Hospitality Businesses</a:t>
            </a:r>
          </a:p>
          <a:p>
            <a:pPr>
              <a:buFont typeface="Wingdings" pitchFamily="2" charset="2"/>
              <a:buChar char="v"/>
            </a:pPr>
            <a:endParaRPr lang="en-US" dirty="0"/>
          </a:p>
          <a:p>
            <a:pPr>
              <a:buFont typeface="Wingdings" pitchFamily="2" charset="2"/>
              <a:buChar char="v"/>
            </a:pPr>
            <a:r>
              <a:rPr lang="en-US" dirty="0"/>
              <a:t>Effects of COVID-19 on Health Sector and Insurance Businesses</a:t>
            </a:r>
          </a:p>
          <a:p>
            <a:pPr>
              <a:buFont typeface="Wingdings" pitchFamily="2" charset="2"/>
              <a:buChar char="v"/>
            </a:pPr>
            <a:endParaRPr lang="en-US" dirty="0"/>
          </a:p>
          <a:p>
            <a:pPr>
              <a:buFont typeface="Wingdings" pitchFamily="2" charset="2"/>
              <a:buChar char="v"/>
            </a:pPr>
            <a:r>
              <a:rPr lang="en-US" dirty="0"/>
              <a:t>Effects of COVID-19 on Manufacturing Industries</a:t>
            </a:r>
          </a:p>
          <a:p>
            <a:pPr>
              <a:buFont typeface="Wingdings" pitchFamily="2" charset="2"/>
              <a:buChar char="v"/>
            </a:pPr>
            <a:endParaRPr lang="en-US" dirty="0"/>
          </a:p>
          <a:p>
            <a:pPr>
              <a:buFont typeface="Wingdings" pitchFamily="2" charset="2"/>
              <a:buChar char="v"/>
            </a:pPr>
            <a:r>
              <a:rPr lang="en-US" dirty="0"/>
              <a:t> Effects of COVID-19 on Entertainment Businesses</a:t>
            </a:r>
          </a:p>
        </p:txBody>
      </p:sp>
    </p:spTree>
    <p:extLst>
      <p:ext uri="{BB962C8B-B14F-4D97-AF65-F5344CB8AC3E}">
        <p14:creationId xmlns:p14="http://schemas.microsoft.com/office/powerpoint/2010/main" val="4106207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7772400" cy="1143000"/>
          </a:xfrm>
        </p:spPr>
        <p:txBody>
          <a:bodyPr>
            <a:normAutofit fontScale="90000"/>
          </a:bodyPr>
          <a:lstStyle/>
          <a:p>
            <a:r>
              <a:rPr lang="en-US" dirty="0"/>
              <a:t>Effects of COVID-19 on Hospitality and Entertainment  Businesses</a:t>
            </a:r>
          </a:p>
        </p:txBody>
      </p:sp>
      <p:sp>
        <p:nvSpPr>
          <p:cNvPr id="3" name="Content Placeholder 2"/>
          <p:cNvSpPr>
            <a:spLocks noGrp="1"/>
          </p:cNvSpPr>
          <p:nvPr>
            <p:ph idx="1"/>
          </p:nvPr>
        </p:nvSpPr>
        <p:spPr>
          <a:xfrm>
            <a:off x="838200" y="1905001"/>
            <a:ext cx="7848600" cy="4114800"/>
          </a:xfrm>
        </p:spPr>
        <p:txBody>
          <a:bodyPr>
            <a:normAutofit/>
          </a:bodyPr>
          <a:lstStyle/>
          <a:p>
            <a:r>
              <a:rPr lang="en-US" dirty="0"/>
              <a:t>Based on fears of community spread of the virus, hospitality revenue earning dwindled</a:t>
            </a:r>
          </a:p>
          <a:p>
            <a:endParaRPr lang="en-US" dirty="0"/>
          </a:p>
          <a:p>
            <a:r>
              <a:rPr lang="en-US" dirty="0"/>
              <a:t>Entertainment industry has largely been termed as the leading employment sector for talent or art before it came to its knees due to the virus</a:t>
            </a:r>
          </a:p>
          <a:p>
            <a:endParaRPr lang="en-US" dirty="0"/>
          </a:p>
          <a:p>
            <a:r>
              <a:rPr lang="en-US" dirty="0"/>
              <a:t>Musicians, disco jokers, movie theatre and film industry personnel have come under unemployment </a:t>
            </a:r>
          </a:p>
        </p:txBody>
      </p:sp>
    </p:spTree>
    <p:extLst>
      <p:ext uri="{BB962C8B-B14F-4D97-AF65-F5344CB8AC3E}">
        <p14:creationId xmlns:p14="http://schemas.microsoft.com/office/powerpoint/2010/main" val="1679077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543800" cy="1295400"/>
          </a:xfrm>
        </p:spPr>
        <p:txBody>
          <a:bodyPr>
            <a:normAutofit fontScale="90000"/>
          </a:bodyPr>
          <a:lstStyle/>
          <a:p>
            <a:r>
              <a:rPr lang="en-US" dirty="0"/>
              <a:t>Effects of COVID-19 on Insurance and Manufacturing Businesses</a:t>
            </a:r>
          </a:p>
        </p:txBody>
      </p:sp>
      <p:sp>
        <p:nvSpPr>
          <p:cNvPr id="3" name="Content Placeholder 2"/>
          <p:cNvSpPr>
            <a:spLocks noGrp="1"/>
          </p:cNvSpPr>
          <p:nvPr>
            <p:ph idx="1"/>
          </p:nvPr>
        </p:nvSpPr>
        <p:spPr>
          <a:xfrm>
            <a:off x="914400" y="1447800"/>
            <a:ext cx="7772400" cy="2209800"/>
          </a:xfrm>
        </p:spPr>
        <p:txBody>
          <a:bodyPr/>
          <a:lstStyle/>
          <a:p>
            <a:pPr>
              <a:buFont typeface="Wingdings" panose="05000000000000000000" pitchFamily="2" charset="2"/>
              <a:buChar char="§"/>
            </a:pPr>
            <a:r>
              <a:rPr lang="en-US" dirty="0"/>
              <a:t>The elderly population on finest medication could not be supported by their insurance cover</a:t>
            </a:r>
          </a:p>
          <a:p>
            <a:pPr>
              <a:buFont typeface="Wingdings" panose="05000000000000000000" pitchFamily="2" charset="2"/>
              <a:buChar char="§"/>
            </a:pPr>
            <a:r>
              <a:rPr lang="en-US" dirty="0"/>
              <a:t>Factory and insurance employees were affected psychologically</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3124200"/>
            <a:ext cx="6781800" cy="3505200"/>
          </a:xfrm>
          <a:prstGeom prst="rect">
            <a:avLst/>
          </a:prstGeom>
        </p:spPr>
      </p:pic>
    </p:spTree>
    <p:extLst>
      <p:ext uri="{BB962C8B-B14F-4D97-AF65-F5344CB8AC3E}">
        <p14:creationId xmlns:p14="http://schemas.microsoft.com/office/powerpoint/2010/main" val="3050794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838199"/>
          </a:xfrm>
        </p:spPr>
        <p:txBody>
          <a:bodyPr>
            <a:normAutofit/>
          </a:bodyPr>
          <a:lstStyle/>
          <a:p>
            <a:r>
              <a:rPr lang="en-US" dirty="0"/>
              <a:t>Conclusion </a:t>
            </a:r>
          </a:p>
        </p:txBody>
      </p:sp>
      <p:sp>
        <p:nvSpPr>
          <p:cNvPr id="3" name="Content Placeholder 2"/>
          <p:cNvSpPr>
            <a:spLocks noGrp="1"/>
          </p:cNvSpPr>
          <p:nvPr>
            <p:ph idx="1"/>
          </p:nvPr>
        </p:nvSpPr>
        <p:spPr>
          <a:xfrm>
            <a:off x="982133" y="1524000"/>
            <a:ext cx="7704667" cy="4475816"/>
          </a:xfrm>
        </p:spPr>
        <p:txBody>
          <a:bodyPr>
            <a:normAutofit/>
          </a:bodyPr>
          <a:lstStyle/>
          <a:p>
            <a:pPr>
              <a:buFont typeface="Arial" panose="020B0604020202020204" pitchFamily="34" charset="0"/>
              <a:buChar char="•"/>
            </a:pPr>
            <a:r>
              <a:rPr lang="en-US" dirty="0"/>
              <a:t>COVID-19 has affected the social fabric of human practices </a:t>
            </a:r>
          </a:p>
          <a:p>
            <a:pPr>
              <a:buFont typeface="Arial" panose="020B0604020202020204" pitchFamily="34" charset="0"/>
              <a:buChar char="•"/>
            </a:pPr>
            <a:endParaRPr lang="en-US" dirty="0"/>
          </a:p>
          <a:p>
            <a:pPr>
              <a:buFont typeface="Arial" panose="020B0604020202020204" pitchFamily="34" charset="0"/>
              <a:buChar char="•"/>
            </a:pPr>
            <a:r>
              <a:rPr lang="en-US" dirty="0"/>
              <a:t>collapse of the economic strengths of many businesses in United States</a:t>
            </a:r>
          </a:p>
          <a:p>
            <a:pPr>
              <a:buFont typeface="Arial" panose="020B0604020202020204" pitchFamily="34" charset="0"/>
              <a:buChar char="•"/>
            </a:pPr>
            <a:endParaRPr lang="en-US" dirty="0"/>
          </a:p>
          <a:p>
            <a:pPr>
              <a:buFont typeface="Arial" panose="020B0604020202020204" pitchFamily="34" charset="0"/>
              <a:buChar char="•"/>
            </a:pPr>
            <a:r>
              <a:rPr lang="en-US" dirty="0"/>
              <a:t>The unemployment ramifications of the pandemic have created a big gap in health, education, hospitality and manufacturing industries.</a:t>
            </a:r>
          </a:p>
          <a:p>
            <a:pPr marL="0" indent="0">
              <a:buNone/>
            </a:pPr>
            <a:endParaRPr lang="en-US" dirty="0"/>
          </a:p>
        </p:txBody>
      </p:sp>
    </p:spTree>
    <p:extLst>
      <p:ext uri="{BB962C8B-B14F-4D97-AF65-F5344CB8AC3E}">
        <p14:creationId xmlns:p14="http://schemas.microsoft.com/office/powerpoint/2010/main" val="4088654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761999"/>
          </a:xfrm>
        </p:spPr>
        <p:txBody>
          <a:bodyPr/>
          <a:lstStyle/>
          <a:p>
            <a:r>
              <a:rPr lang="en-US" dirty="0"/>
              <a:t>References</a:t>
            </a:r>
          </a:p>
        </p:txBody>
      </p:sp>
      <p:sp>
        <p:nvSpPr>
          <p:cNvPr id="3" name="Content Placeholder 2"/>
          <p:cNvSpPr>
            <a:spLocks noGrp="1"/>
          </p:cNvSpPr>
          <p:nvPr>
            <p:ph idx="1"/>
          </p:nvPr>
        </p:nvSpPr>
        <p:spPr>
          <a:xfrm>
            <a:off x="838200" y="1371600"/>
            <a:ext cx="7848600" cy="4830763"/>
          </a:xfrm>
        </p:spPr>
        <p:txBody>
          <a:bodyPr>
            <a:normAutofit/>
          </a:bodyPr>
          <a:lstStyle/>
          <a:p>
            <a:pPr>
              <a:buFont typeface="Wingdings" panose="05000000000000000000" pitchFamily="2" charset="2"/>
              <a:buChar char="§"/>
            </a:pPr>
            <a:r>
              <a:rPr lang="en-US" dirty="0" err="1"/>
              <a:t>Donthu</a:t>
            </a:r>
            <a:r>
              <a:rPr lang="en-US" dirty="0"/>
              <a:t>, N., &amp; Gustafsson, A. (2020). Effects of COVID-19 on business and research. </a:t>
            </a:r>
            <a:r>
              <a:rPr lang="en-US" i="1" dirty="0"/>
              <a:t>Journal Of Business Research,</a:t>
            </a:r>
            <a:r>
              <a:rPr lang="en-US" dirty="0"/>
              <a:t> 117, 284.</a:t>
            </a:r>
          </a:p>
          <a:p>
            <a:pPr>
              <a:buFont typeface="Wingdings" panose="05000000000000000000" pitchFamily="2" charset="2"/>
              <a:buChar char="§"/>
            </a:pPr>
            <a:r>
              <a:rPr lang="en-US" dirty="0"/>
              <a:t>Fernandes, N. (2020). Economic effects of coronavirus outbreak (COVID-19) on the world economy. </a:t>
            </a:r>
            <a:r>
              <a:rPr lang="en-US" i="1" dirty="0"/>
              <a:t>Available At SSRN </a:t>
            </a:r>
            <a:r>
              <a:rPr lang="en-US" dirty="0"/>
              <a:t>3557504.</a:t>
            </a:r>
          </a:p>
          <a:p>
            <a:pPr>
              <a:buFont typeface="Wingdings" panose="05000000000000000000" pitchFamily="2" charset="2"/>
              <a:buChar char="§"/>
            </a:pPr>
            <a:r>
              <a:rPr lang="en-US" dirty="0"/>
              <a:t>Moon, S. (2020). Effects of COVID-19 on the entertainment industry. IDOSR </a:t>
            </a:r>
            <a:r>
              <a:rPr lang="en-US" i="1" dirty="0"/>
              <a:t>Journal of Experimental Sciences</a:t>
            </a:r>
            <a:r>
              <a:rPr lang="en-US" dirty="0"/>
              <a:t>, 5(1), 8-12.</a:t>
            </a:r>
          </a:p>
          <a:p>
            <a:endParaRPr lang="en-US" dirty="0"/>
          </a:p>
        </p:txBody>
      </p:sp>
    </p:spTree>
    <p:extLst>
      <p:ext uri="{BB962C8B-B14F-4D97-AF65-F5344CB8AC3E}">
        <p14:creationId xmlns:p14="http://schemas.microsoft.com/office/powerpoint/2010/main" val="1295555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TM10001104[[fn=Feathered]]</Template>
  <TotalTime>759</TotalTime>
  <Words>1013</Words>
  <Application>Microsoft Office PowerPoint</Application>
  <PresentationFormat>On-screen Show (4:3)</PresentationFormat>
  <Paragraphs>47</Paragraphs>
  <Slides>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Corbel</vt:lpstr>
      <vt:lpstr>Wingdings</vt:lpstr>
      <vt:lpstr>Parallax</vt:lpstr>
      <vt:lpstr>  CORONAVIRUS DISEASE 2019 (COVID-19)</vt:lpstr>
      <vt:lpstr>Introduction</vt:lpstr>
      <vt:lpstr>Effects of COVID-19 on American Businesses and Their Employees</vt:lpstr>
      <vt:lpstr>Effects of COVID-19 on Hospitality and Entertainment  Businesses</vt:lpstr>
      <vt:lpstr>Effects of COVID-19 on Insurance and Manufacturing Businesses</vt:lpstr>
      <vt:lpstr>Conclusion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Coronavirus Disease 2019   Student’s Name   Institutional Affiliation</dc:title>
  <dc:creator>dafine</dc:creator>
  <cp:lastModifiedBy>Antony Ouma</cp:lastModifiedBy>
  <cp:revision>26</cp:revision>
  <dcterms:created xsi:type="dcterms:W3CDTF">2020-09-10T18:27:14Z</dcterms:created>
  <dcterms:modified xsi:type="dcterms:W3CDTF">2020-09-11T10:45:45Z</dcterms:modified>
</cp:coreProperties>
</file>